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318" r:id="rId3"/>
    <p:sldId id="320" r:id="rId4"/>
    <p:sldId id="321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16" r:id="rId18"/>
    <p:sldId id="317" r:id="rId19"/>
  </p:sldIdLst>
  <p:sldSz cx="9144000" cy="6858000" type="screen4x3"/>
  <p:notesSz cx="67611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6" autoAdjust="0"/>
    <p:restoredTop sz="94721" autoAdjust="0"/>
  </p:normalViewPr>
  <p:slideViewPr>
    <p:cSldViewPr>
      <p:cViewPr>
        <p:scale>
          <a:sx n="70" d="100"/>
          <a:sy n="70" d="100"/>
        </p:scale>
        <p:origin x="-1666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5D348-2904-4E92-8B4E-F9D8F29BC4A6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6FA702-FD71-4B2D-BE28-67A56887A9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648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CH" smtClean="0"/>
              <a:t>Tafel des Geoweges Chrüzegg (Oberes Älpli)</a:t>
            </a:r>
          </a:p>
          <a:p>
            <a:pPr>
              <a:spcBef>
                <a:spcPct val="0"/>
              </a:spcBef>
            </a:pPr>
            <a:r>
              <a:rPr lang="de-CH" smtClean="0"/>
              <a:t>Allenfalls kurz zeigen, aber nicht auf Details eingehen</a:t>
            </a:r>
          </a:p>
          <a:p>
            <a:pPr>
              <a:spcBef>
                <a:spcPct val="0"/>
              </a:spcBef>
            </a:pPr>
            <a:r>
              <a:rPr lang="de-CH" smtClean="0"/>
              <a:t>-&gt; zeigt auch Bedeutung für Tourismus, Wanderer </a:t>
            </a:r>
          </a:p>
        </p:txBody>
      </p:sp>
      <p:sp>
        <p:nvSpPr>
          <p:cNvPr id="624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4319CD-ED95-43B3-A086-24E584BED426}" type="slidenum">
              <a:rPr lang="de-DE" alt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66564" name="Foliennummernplatzhalter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96B024-5BF5-4903-9C42-729564B1D2BA}" type="slidenum">
              <a:rPr lang="de-CH" sz="1200">
                <a:latin typeface="Calibri" pitchFamily="34" charset="0"/>
              </a:rPr>
              <a:pPr algn="r"/>
              <a:t>18</a:t>
            </a:fld>
            <a:endParaRPr lang="de-CH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wixstatic.com/media/ef3817_c79cc563362541faa60bd7077961dd1c~mv2.jpg/v1/fill/w_585,h_359,al_c,q_80,usm_0.66_1.00_0.01/ef3817_c79cc563362541faa60bd7077961dd1c~mv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09786" y="260350"/>
            <a:ext cx="1526252" cy="93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08B2-646D-42AD-9EB0-3671E63F624C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65B5-7D5E-4B56-BD7E-46A48CB7EA9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6E1C-4887-4FA3-BF34-C66EA3E3F01D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BF45-59CA-4B76-9734-2C3948A483F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E67A-DF93-4BC9-AA49-9ECD9658BF7C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A61E-6931-45FD-87B1-E353DC020A8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wixstatic.com/media/ef3817_c79cc563362541faa60bd7077961dd1c~mv2.jpg/v1/fill/w_585,h_359,al_c,q_80,usm_0.66_1.00_0.01/ef3817_c79cc563362541faa60bd7077961dd1c~mv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0502" y="188640"/>
            <a:ext cx="821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7283153" cy="940966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E8CC-022E-4EB0-82E6-5C24B04192E3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3E5F-EDEE-41A6-873B-E9C0F09B228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8473-477A-4C0E-8E02-3461C1EE509E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C3FC-DE0E-4511-81CE-95C148B4F80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8CE6-6232-45CB-9545-680614D9FC10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0E88-FC6A-456D-BD5B-53BED87446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6456-6136-4085-8DDF-5F75DEF6BC07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42B3-4DFE-4BD2-AFE6-EEBB2F910C4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4586-EC11-4FC2-A9F5-4E0D58D432FC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551-D4BA-4A6A-AF92-336932DEF6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70EA-8D3F-437D-8809-69951D9A9899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AC0F-5C04-4DA1-AD99-73B50BC0A5F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8BB1-0B45-448A-8B62-0A145F1EBCFF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5564-6F61-4FB9-91E1-DDBBABFE199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062-3534-49BC-962E-08C01FE3F67D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540A-4417-46D5-B167-B3FCDE49AB2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22F885-85A8-48FC-9A0F-BC696CFB37F0}" type="datetimeFigureOut">
              <a:rPr lang="de-CH"/>
              <a:pPr>
                <a:defRPr/>
              </a:pPr>
              <a:t>05.07.2018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40B1B-BEEB-47C2-B064-CE40659E30B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Krinau%20animiert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558608" cy="2952328"/>
          </a:xfrm>
        </p:spPr>
        <p:txBody>
          <a:bodyPr>
            <a:normAutofit/>
          </a:bodyPr>
          <a:lstStyle/>
          <a:p>
            <a:r>
              <a:rPr lang="de-DE" b="1" dirty="0" smtClean="0"/>
              <a:t>Windkraftanlagen </a:t>
            </a:r>
            <a:br>
              <a:rPr lang="de-DE" b="1" dirty="0" smtClean="0"/>
            </a:br>
            <a:r>
              <a:rPr lang="de-DE" b="1" dirty="0" smtClean="0"/>
              <a:t>auf dem </a:t>
            </a:r>
            <a:r>
              <a:rPr lang="de-DE" b="1" dirty="0" err="1" smtClean="0"/>
              <a:t>Älpli</a:t>
            </a:r>
            <a:r>
              <a:rPr lang="de-DE" b="1" dirty="0" smtClean="0"/>
              <a:t> Krinau?</a:t>
            </a:r>
            <a:br>
              <a:rPr lang="de-DE" b="1" dirty="0" smtClean="0"/>
            </a:br>
            <a:endParaRPr lang="de-CH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6840760" cy="1152128"/>
          </a:xfrm>
        </p:spPr>
        <p:txBody>
          <a:bodyPr>
            <a:noAutofit/>
          </a:bodyPr>
          <a:lstStyle/>
          <a:p>
            <a:r>
              <a:rPr lang="de-DE" sz="2800" dirty="0"/>
              <a:t>Sachliche Argumente gegen </a:t>
            </a:r>
            <a:r>
              <a:rPr lang="de-DE" sz="2800" dirty="0" smtClean="0"/>
              <a:t>das </a:t>
            </a:r>
            <a:r>
              <a:rPr lang="de-DE" sz="2800" dirty="0"/>
              <a:t>Windkraftprojekt </a:t>
            </a:r>
            <a:r>
              <a:rPr lang="de-DE" sz="2800" dirty="0" smtClean="0"/>
              <a:t>der Thurwerke AG</a:t>
            </a:r>
            <a:endParaRPr lang="de-CH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Bild 1" descr="Unbenannt-1 Kop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86" y="2492896"/>
            <a:ext cx="5346594" cy="2376264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142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200" b="0" dirty="0">
                <a:latin typeface="Calibri" pitchFamily="34" charset="0"/>
              </a:rPr>
              <a:t>Markante Hügelkuppe des Unteren </a:t>
            </a:r>
            <a:r>
              <a:rPr lang="de-CH" sz="2200" b="0" dirty="0" err="1">
                <a:latin typeface="Calibri" pitchFamily="34" charset="0"/>
              </a:rPr>
              <a:t>Älpli</a:t>
            </a:r>
            <a:endParaRPr lang="de-CH" sz="2200" b="0" dirty="0">
              <a:latin typeface="Calibri" pitchFamily="34" charset="0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467544" y="6216082"/>
            <a:ext cx="5521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dirty="0">
                <a:latin typeface="Calibri" pitchFamily="34" charset="0"/>
              </a:rPr>
              <a:t>Blick vom Standort WKA 3 gegen Unteres </a:t>
            </a:r>
            <a:r>
              <a:rPr lang="de-CH" sz="1600" dirty="0" err="1">
                <a:latin typeface="Calibri" pitchFamily="34" charset="0"/>
              </a:rPr>
              <a:t>Älpli</a:t>
            </a:r>
            <a:r>
              <a:rPr lang="de-CH" sz="1600" dirty="0">
                <a:latin typeface="Calibri" pitchFamily="34" charset="0"/>
              </a:rPr>
              <a:t> (Standort WKA 2)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524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395536" y="6079168"/>
            <a:ext cx="7560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600" dirty="0">
                <a:latin typeface="Calibri" pitchFamily="34" charset="0"/>
              </a:rPr>
              <a:t>Frühlingsenzian</a:t>
            </a:r>
            <a:endParaRPr lang="de-CH" sz="1400" dirty="0"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" y="332656"/>
            <a:ext cx="7639594" cy="57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7283153" cy="576064"/>
          </a:xfrm>
        </p:spPr>
        <p:txBody>
          <a:bodyPr/>
          <a:lstStyle/>
          <a:p>
            <a:r>
              <a:rPr lang="de-DE" sz="2200" b="0" dirty="0" smtClean="0">
                <a:latin typeface="Calibri" pitchFamily="34" charset="0"/>
              </a:rPr>
              <a:t>Standort WKA 2</a:t>
            </a:r>
            <a:endParaRPr lang="de-CH" sz="2200" b="0" dirty="0">
              <a:latin typeface="Calibri" pitchFamily="34" charset="0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467544" y="6021288"/>
            <a:ext cx="8485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dirty="0">
                <a:latin typeface="Calibri" pitchFamily="34" charset="0"/>
              </a:rPr>
              <a:t>Neben der grünen Fettwiese (Standort) liegen auch hier ökologisch wertvolle Lebensraumelemente </a:t>
            </a:r>
          </a:p>
          <a:p>
            <a:r>
              <a:rPr lang="de-CH" sz="1600" dirty="0">
                <a:latin typeface="Calibri" pitchFamily="34" charset="0"/>
              </a:rPr>
              <a:t>(magere Stellen, </a:t>
            </a:r>
            <a:r>
              <a:rPr lang="de-CH" sz="1600" dirty="0" err="1">
                <a:latin typeface="Calibri" pitchFamily="34" charset="0"/>
              </a:rPr>
              <a:t>verheideter</a:t>
            </a:r>
            <a:r>
              <a:rPr lang="de-CH" sz="1600" dirty="0">
                <a:latin typeface="Calibri" pitchFamily="34" charset="0"/>
              </a:rPr>
              <a:t> Waldrand)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1" y="980728"/>
            <a:ext cx="778732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7283153" cy="720080"/>
          </a:xfrm>
        </p:spPr>
        <p:txBody>
          <a:bodyPr/>
          <a:lstStyle/>
          <a:p>
            <a:r>
              <a:rPr lang="de-CH" sz="2200" b="0" dirty="0">
                <a:latin typeface="Calibri" pitchFamily="34" charset="0"/>
              </a:rPr>
              <a:t>Blick vom Unteren </a:t>
            </a:r>
            <a:r>
              <a:rPr lang="de-CH" sz="2200" b="0" dirty="0" err="1">
                <a:latin typeface="Calibri" pitchFamily="34" charset="0"/>
              </a:rPr>
              <a:t>Älpli</a:t>
            </a:r>
            <a:r>
              <a:rPr lang="de-CH" sz="2200" b="0" dirty="0">
                <a:latin typeface="Calibri" pitchFamily="34" charset="0"/>
              </a:rPr>
              <a:t> gegen Standort WKA 3 (Oberes </a:t>
            </a:r>
            <a:r>
              <a:rPr lang="de-CH" sz="2200" b="0" dirty="0" err="1">
                <a:latin typeface="Calibri" pitchFamily="34" charset="0"/>
              </a:rPr>
              <a:t>Älpli</a:t>
            </a:r>
            <a:r>
              <a:rPr lang="de-CH" sz="2200" b="0" dirty="0">
                <a:latin typeface="Calibri" pitchFamily="34" charset="0"/>
              </a:rPr>
              <a:t>)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286"/>
            <a:ext cx="9144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7283153" cy="720080"/>
          </a:xfrm>
        </p:spPr>
        <p:txBody>
          <a:bodyPr/>
          <a:lstStyle/>
          <a:p>
            <a:r>
              <a:rPr lang="de-CH" sz="2200" b="0" dirty="0" err="1">
                <a:latin typeface="Calibri" pitchFamily="34" charset="0"/>
              </a:rPr>
              <a:t>Bergschlipfgebiet</a:t>
            </a:r>
            <a:r>
              <a:rPr lang="de-CH" sz="2200" b="0" dirty="0">
                <a:latin typeface="Calibri" pitchFamily="34" charset="0"/>
              </a:rPr>
              <a:t> Oberes </a:t>
            </a:r>
            <a:r>
              <a:rPr lang="de-CH" sz="2200" b="0" dirty="0" err="1">
                <a:latin typeface="Calibri" pitchFamily="34" charset="0"/>
              </a:rPr>
              <a:t>Älpli</a:t>
            </a:r>
            <a:r>
              <a:rPr lang="de-CH" sz="2200" b="0" dirty="0">
                <a:latin typeface="Calibri" pitchFamily="34" charset="0"/>
              </a:rPr>
              <a:t> (botanisch und geologisch sehr wertvoll!)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 rotWithShape="1">
          <a:blip r:embed="rId2"/>
          <a:srcRect t="10859" b="11854"/>
          <a:stretch/>
        </p:blipFill>
        <p:spPr bwMode="auto">
          <a:xfrm>
            <a:off x="1689" y="1195208"/>
            <a:ext cx="9142311" cy="52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0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458529" y="6361583"/>
            <a:ext cx="7560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600" dirty="0" smtClean="0">
                <a:latin typeface="Calibri" pitchFamily="34" charset="0"/>
              </a:rPr>
              <a:t>Frühlings-Krokus</a:t>
            </a:r>
            <a:endParaRPr lang="de-CH" sz="1400" dirty="0">
              <a:latin typeface="Calibri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04" y="476671"/>
            <a:ext cx="7776865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7283153" cy="576064"/>
          </a:xfrm>
        </p:spPr>
        <p:txBody>
          <a:bodyPr/>
          <a:lstStyle/>
          <a:p>
            <a:r>
              <a:rPr lang="de-CH" sz="2000" b="0" dirty="0">
                <a:latin typeface="Calibri" pitchFamily="34" charset="0"/>
              </a:rPr>
              <a:t>Blick vom Bergschlipf-Gebiet (Oberes </a:t>
            </a:r>
            <a:r>
              <a:rPr lang="de-CH" sz="2000" b="0" dirty="0" err="1">
                <a:latin typeface="Calibri" pitchFamily="34" charset="0"/>
              </a:rPr>
              <a:t>Älpli</a:t>
            </a:r>
            <a:r>
              <a:rPr lang="de-CH" sz="2000" b="0" dirty="0">
                <a:latin typeface="Calibri" pitchFamily="34" charset="0"/>
              </a:rPr>
              <a:t>) gegen Standort WKA 3 (grüne Wiese rechts)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467544" y="6165304"/>
            <a:ext cx="8435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600" b="1" dirty="0">
                <a:solidFill>
                  <a:srgbClr val="FF0000"/>
                </a:solidFill>
                <a:latin typeface="Calibri" pitchFamily="34" charset="0"/>
              </a:rPr>
              <a:t>-&gt; wertvolle Lebensräume mit geschützten und seltenen Arten liegen praktisch direkt neben den geplanten </a:t>
            </a:r>
            <a:r>
              <a:rPr lang="de-CH" sz="1600" b="1" dirty="0" smtClean="0">
                <a:solidFill>
                  <a:srgbClr val="FF0000"/>
                </a:solidFill>
                <a:latin typeface="Calibri" pitchFamily="34" charset="0"/>
              </a:rPr>
              <a:t>Windrädern!</a:t>
            </a:r>
            <a:endParaRPr lang="de-CH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8" y="1131437"/>
            <a:ext cx="7841032" cy="50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525" y="768945"/>
            <a:ext cx="7510859" cy="56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7702550" cy="1143000"/>
          </a:xfrm>
        </p:spPr>
        <p:txBody>
          <a:bodyPr/>
          <a:lstStyle/>
          <a:p>
            <a:r>
              <a:rPr lang="de-DE" sz="3000" b="1" smtClean="0"/>
              <a:t>Umfassende Interessensabwägung</a:t>
            </a:r>
            <a:endParaRPr lang="de-CH" sz="3000" b="1" smtClean="0"/>
          </a:p>
        </p:txBody>
      </p:sp>
      <p:sp>
        <p:nvSpPr>
          <p:cNvPr id="6" name="Inhaltsplatzhalter 2"/>
          <p:cNvSpPr>
            <a:spLocks noGrp="1"/>
          </p:cNvSpPr>
          <p:nvPr>
            <p:ph idx="4294967295"/>
          </p:nvPr>
        </p:nvSpPr>
        <p:spPr>
          <a:xfrm>
            <a:off x="1476375" y="2276475"/>
            <a:ext cx="2735585" cy="2016125"/>
          </a:xfrm>
        </p:spPr>
        <p:txBody>
          <a:bodyPr/>
          <a:lstStyle/>
          <a:p>
            <a:r>
              <a:rPr lang="de-DE" sz="2400" dirty="0" smtClean="0"/>
              <a:t>Geringe Stromproduktion</a:t>
            </a:r>
            <a:endParaRPr lang="de-CH" sz="2400" dirty="0" smtClean="0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572000" y="2276475"/>
            <a:ext cx="3709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DE" sz="2400" dirty="0">
                <a:latin typeface="Calibri" pitchFamily="34" charset="0"/>
              </a:rPr>
              <a:t>Landschaft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400" dirty="0">
                <a:latin typeface="Calibri" pitchFamily="34" charset="0"/>
              </a:rPr>
              <a:t>Menschen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400" dirty="0">
                <a:latin typeface="Calibri" pitchFamily="34" charset="0"/>
              </a:rPr>
              <a:t>Natur und Tiere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400" dirty="0">
                <a:latin typeface="Calibri" pitchFamily="34" charset="0"/>
              </a:rPr>
              <a:t>Wirtschaftlichkeit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27088" y="4221163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 smtClean="0">
                <a:latin typeface="Calibri" pitchFamily="34" charset="0"/>
              </a:rPr>
              <a:t>Der Schaden überwiegt die bescheidene Stromproduktion bei weitem. </a:t>
            </a:r>
            <a:r>
              <a:rPr lang="de-CH" sz="2400" dirty="0">
                <a:latin typeface="Calibri" pitchFamily="34" charset="0"/>
              </a:rPr>
              <a:t>Es gibt schonendere Möglichkeiten (Wasserkraft, Solarenergie, Nutzung des Holzes</a:t>
            </a:r>
            <a:r>
              <a:rPr lang="de-CH" sz="2400" dirty="0" smtClean="0">
                <a:latin typeface="Calibri" pitchFamily="34" charset="0"/>
              </a:rPr>
              <a:t>). </a:t>
            </a:r>
            <a:r>
              <a:rPr lang="de-DE" sz="2400" dirty="0" smtClean="0">
                <a:latin typeface="Calibri" pitchFamily="34" charset="0"/>
              </a:rPr>
              <a:t>Deshalb:</a:t>
            </a:r>
            <a:br>
              <a:rPr lang="de-DE" sz="2400" dirty="0" smtClean="0">
                <a:latin typeface="Calibri" pitchFamily="34" charset="0"/>
              </a:rPr>
            </a:br>
            <a:r>
              <a:rPr lang="de-DE" sz="4000" b="1" dirty="0" smtClean="0">
                <a:latin typeface="Calibri" pitchFamily="34" charset="0"/>
              </a:rPr>
              <a:t>NEIN zum Windkraftprojekt Krinau! </a:t>
            </a:r>
            <a:endParaRPr lang="de-CH" sz="2800" b="1" dirty="0">
              <a:latin typeface="Calibri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1882775" y="1484313"/>
            <a:ext cx="914400" cy="914400"/>
          </a:xfrm>
          <a:prstGeom prst="mathPlu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0" name="Minus 9"/>
          <p:cNvSpPr/>
          <p:nvPr/>
        </p:nvSpPr>
        <p:spPr>
          <a:xfrm>
            <a:off x="5076825" y="1506538"/>
            <a:ext cx="914400" cy="9144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7283153" cy="720080"/>
          </a:xfrm>
        </p:spPr>
        <p:txBody>
          <a:bodyPr/>
          <a:lstStyle/>
          <a:p>
            <a:r>
              <a:rPr lang="de-DE" dirty="0"/>
              <a:t>Zerstörung unserer Heimat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Bis 230 Meter hohe Giganten mit 130 Meter Rotordurchmesser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Die Landschaft wird massiv und weithin sichtbar verschandelt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Entwertung eines wichtigen Wander- und </a:t>
            </a:r>
            <a:r>
              <a:rPr lang="de-DE" sz="2200" dirty="0" smtClean="0"/>
              <a:t>Naherholungsgebietes</a:t>
            </a:r>
            <a:endParaRPr lang="de-DE" sz="2200" dirty="0"/>
          </a:p>
        </p:txBody>
      </p:sp>
      <p:pic>
        <p:nvPicPr>
          <p:cNvPr id="6" name="Bild 1" descr="Unbenannt-1 Kopie">
            <a:hlinkClick r:id="rId2" action="ppaction://hlinkfile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b="6521"/>
          <a:stretch/>
        </p:blipFill>
        <p:spPr bwMode="auto">
          <a:xfrm>
            <a:off x="-812" y="2732985"/>
            <a:ext cx="9144812" cy="415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7283153" cy="1080120"/>
          </a:xfrm>
        </p:spPr>
        <p:txBody>
          <a:bodyPr/>
          <a:lstStyle/>
          <a:p>
            <a:r>
              <a:rPr lang="de-DE" dirty="0"/>
              <a:t>Schädliche Auswirkungen </a:t>
            </a:r>
            <a:r>
              <a:rPr lang="de-DE" dirty="0" smtClean="0"/>
              <a:t>auf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Gesundheit und </a:t>
            </a:r>
            <a:r>
              <a:rPr lang="de-DE" dirty="0" smtClean="0"/>
              <a:t>Lebensqualität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/>
              <a:t>Nur 300 Meter Entfernung zu Wohnhäusern.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Hörbarer </a:t>
            </a:r>
            <a:r>
              <a:rPr lang="de-DE" sz="2600" dirty="0"/>
              <a:t>Lärm bis 105db(A) Tag und </a:t>
            </a:r>
            <a:r>
              <a:rPr lang="de-DE" sz="2600" dirty="0" smtClean="0"/>
              <a:t>Nacht.</a:t>
            </a:r>
            <a:br>
              <a:rPr lang="de-DE" sz="2600" dirty="0" smtClean="0"/>
            </a:br>
            <a:r>
              <a:rPr lang="de-DE" sz="2000" dirty="0" smtClean="0"/>
              <a:t>Entspricht </a:t>
            </a:r>
            <a:r>
              <a:rPr lang="de-DE" sz="2000" dirty="0" err="1"/>
              <a:t>Autohupe</a:t>
            </a:r>
            <a:r>
              <a:rPr lang="de-DE" sz="2000" dirty="0"/>
              <a:t>, Presslufthammer oder Motorsäge</a:t>
            </a:r>
            <a:r>
              <a:rPr lang="de-DE" sz="2600" dirty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Niederfrequenter </a:t>
            </a:r>
            <a:r>
              <a:rPr lang="de-DE" sz="2600" dirty="0"/>
              <a:t>Schall und Infraschall gehen kilometerweit.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Schattenwurf </a:t>
            </a:r>
            <a:r>
              <a:rPr lang="de-DE" sz="2600" dirty="0"/>
              <a:t>bis 1‘400 Meter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Optische </a:t>
            </a:r>
            <a:r>
              <a:rPr lang="de-DE" sz="2600" dirty="0"/>
              <a:t>Bedrängung durch die </a:t>
            </a:r>
            <a:r>
              <a:rPr lang="de-DE" sz="2600" dirty="0" err="1"/>
              <a:t>Grösse</a:t>
            </a:r>
            <a:r>
              <a:rPr lang="de-DE" sz="2600" dirty="0"/>
              <a:t> der Anlagen.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Sperre </a:t>
            </a:r>
            <a:r>
              <a:rPr lang="de-DE" sz="2600" dirty="0"/>
              <a:t>des Gebietes im Winter wegen Eiswurf.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600" dirty="0" smtClean="0"/>
              <a:t>Störende </a:t>
            </a:r>
            <a:r>
              <a:rPr lang="de-DE" sz="2600" dirty="0"/>
              <a:t>Lichtemissionen in der </a:t>
            </a:r>
            <a:r>
              <a:rPr lang="de-DE" sz="2600" dirty="0" smtClean="0"/>
              <a:t>Nacht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621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Schädlich für die Natur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00811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Windkraftanlagen töten Vögel und Fledermäuse</a:t>
            </a:r>
            <a:endParaRPr lang="de-CH" dirty="0"/>
          </a:p>
        </p:txBody>
      </p:sp>
      <p:pic>
        <p:nvPicPr>
          <p:cNvPr id="4" name="Picture 2" descr="Rotmilan im Flug - Foto: Christian Robiller/naturlichter.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20888"/>
            <a:ext cx="3998507" cy="266362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Vor allem Großvögeln wie Störchen oder dem seltenen Rotmilan werden die Wände aus schnell rotierenden Windradflügeln zum Verhängnis – wie hier bei Coppenbrügge. Foto: Heiko Brede"/>
          <p:cNvPicPr>
            <a:picLocks noChangeAspect="1" noChangeArrowheads="1"/>
          </p:cNvPicPr>
          <p:nvPr/>
        </p:nvPicPr>
        <p:blipFill rotWithShape="1">
          <a:blip r:embed="rId3"/>
          <a:srcRect l="7645" r="2998"/>
          <a:stretch/>
        </p:blipFill>
        <p:spPr bwMode="auto">
          <a:xfrm>
            <a:off x="4716016" y="2924944"/>
            <a:ext cx="3998507" cy="26744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16016" y="5657169"/>
            <a:ext cx="399850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CH" sz="1200" dirty="0" smtClean="0"/>
              <a:t>Durch WKA erschlagener Rotmilan bei </a:t>
            </a:r>
            <a:r>
              <a:rPr lang="de-CH" sz="1200" dirty="0" err="1" smtClean="0"/>
              <a:t>Coppenbrügge</a:t>
            </a:r>
            <a:r>
              <a:rPr lang="de-CH" sz="1200" dirty="0" smtClean="0"/>
              <a:t> (D). </a:t>
            </a:r>
            <a:br>
              <a:rPr lang="de-CH" sz="1200" dirty="0" smtClean="0"/>
            </a:br>
            <a:r>
              <a:rPr lang="de-CH" sz="1200" dirty="0" smtClean="0"/>
              <a:t>Foto: Heiko </a:t>
            </a:r>
            <a:r>
              <a:rPr lang="de-CH" sz="1200" dirty="0" err="1" smtClean="0"/>
              <a:t>Brede</a:t>
            </a:r>
            <a:endParaRPr lang="de-CH" sz="1200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39551" y="5124102"/>
            <a:ext cx="399850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200" dirty="0" smtClean="0"/>
              <a:t>Eine von mehreren gefährdeten Arten in Krinau: Rotmilan</a:t>
            </a:r>
            <a:br>
              <a:rPr lang="de-DE" sz="1200" dirty="0" smtClean="0"/>
            </a:br>
            <a:r>
              <a:rPr lang="de-CH" sz="1200" dirty="0"/>
              <a:t>Foto: Christian Robiller/naturlichter.de</a:t>
            </a:r>
            <a:endParaRPr lang="de-CH" sz="1200" dirty="0" smtClean="0"/>
          </a:p>
        </p:txBody>
      </p:sp>
    </p:spTree>
    <p:extLst>
      <p:ext uri="{BB962C8B-B14F-4D97-AF65-F5344CB8AC3E}">
        <p14:creationId xmlns:p14="http://schemas.microsoft.com/office/powerpoint/2010/main" val="7072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Eingriff in die Landschaft durch </a:t>
            </a:r>
            <a:r>
              <a:rPr lang="de-DE" dirty="0" smtClean="0"/>
              <a:t>Bau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200" dirty="0"/>
              <a:t>Bau einer 5m breiten Strasse den Hang hoch für den Transport der Windkraftanlagen von </a:t>
            </a:r>
            <a:r>
              <a:rPr lang="de-CH" sz="2200" dirty="0" err="1"/>
              <a:t>Libingen</a:t>
            </a:r>
            <a:endParaRPr lang="de-CH" sz="2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200" dirty="0"/>
              <a:t>Drei Grossbaustellen – das Betonfundament einer Anlage hat etwa 20 Meter Durchmesser und erfordert </a:t>
            </a:r>
            <a:r>
              <a:rPr lang="de-CH" sz="2200" dirty="0" smtClean="0"/>
              <a:t>ca</a:t>
            </a:r>
            <a:r>
              <a:rPr lang="de-CH" sz="2200" dirty="0"/>
              <a:t>. 700m3 Beton</a:t>
            </a:r>
            <a:r>
              <a:rPr lang="de-CH" sz="2200" dirty="0" smtClean="0"/>
              <a:t>. Dazu wird die bestehende Strasse von Krinau benutzt.</a:t>
            </a:r>
            <a:endParaRPr lang="de-CH" sz="2200" dirty="0"/>
          </a:p>
        </p:txBody>
      </p:sp>
      <p:pic>
        <p:nvPicPr>
          <p:cNvPr id="4" name="Grafik 3" descr="https://i.ytimg.com/vi/068uhsdYE8k/maxresdefault.jpg"/>
          <p:cNvPicPr>
            <a:picLocks noChangeAspect="1" noChangeArrowheads="1"/>
          </p:cNvPicPr>
          <p:nvPr/>
        </p:nvPicPr>
        <p:blipFill rotWithShape="1">
          <a:blip r:embed="rId2"/>
          <a:srcRect t="22381"/>
          <a:stretch/>
        </p:blipFill>
        <p:spPr bwMode="auto">
          <a:xfrm>
            <a:off x="582166" y="3429000"/>
            <a:ext cx="8166050" cy="30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1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Zum </a:t>
            </a:r>
            <a:r>
              <a:rPr lang="de-CH" dirty="0" err="1" smtClean="0"/>
              <a:t>Tweralp-Hörnlibergland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dirty="0"/>
              <a:t>im Bundesinventar der Landschaften und Naturdenkmäler von nationaler Bedeutung (</a:t>
            </a:r>
            <a:r>
              <a:rPr lang="de-CH" sz="2000" b="1" dirty="0"/>
              <a:t>BLN-Gebiet 1420</a:t>
            </a:r>
            <a:r>
              <a:rPr lang="de-CH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dirty="0"/>
              <a:t>grosse biologische und landschaftliche Bedeutung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dirty="0" smtClean="0"/>
              <a:t>enthält </a:t>
            </a:r>
            <a:r>
              <a:rPr lang="de-CH" sz="2000" b="1" dirty="0"/>
              <a:t>viele wertvolle Lebensräume (Tiere, Pflanzen)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dirty="0" smtClean="0"/>
              <a:t>auch </a:t>
            </a:r>
            <a:r>
              <a:rPr lang="de-CH" sz="2000" dirty="0"/>
              <a:t>für die </a:t>
            </a:r>
            <a:r>
              <a:rPr lang="de-CH" sz="2000" b="1" dirty="0"/>
              <a:t>regionale Flora</a:t>
            </a:r>
            <a:r>
              <a:rPr lang="de-CH" sz="2000" dirty="0"/>
              <a:t> sehr bedeutend (u.a. Vorposten mit Alpenflora</a:t>
            </a:r>
            <a:r>
              <a:rPr lang="de-CH" sz="2000" dirty="0" smtClean="0"/>
              <a:t>)</a:t>
            </a:r>
            <a:endParaRPr lang="de-CH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4" y="3763863"/>
            <a:ext cx="2928938" cy="21971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248" y="3743225"/>
            <a:ext cx="3036888" cy="227806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2859" y="3743225"/>
            <a:ext cx="3024188" cy="226853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8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200" b="0" dirty="0">
                <a:latin typeface="Calibri" pitchFamily="34" charset="0"/>
              </a:rPr>
              <a:t>Blick vom </a:t>
            </a:r>
            <a:r>
              <a:rPr lang="de-CH" sz="2200" b="0" dirty="0" err="1" smtClean="0">
                <a:latin typeface="Calibri" pitchFamily="34" charset="0"/>
              </a:rPr>
              <a:t>Schnebelhorn</a:t>
            </a:r>
            <a:r>
              <a:rPr lang="de-CH" sz="2200" b="0" dirty="0" smtClean="0">
                <a:latin typeface="Calibri" pitchFamily="34" charset="0"/>
              </a:rPr>
              <a:t> </a:t>
            </a:r>
            <a:r>
              <a:rPr lang="de-CH" sz="2200" b="0" dirty="0">
                <a:latin typeface="Calibri" pitchFamily="34" charset="0"/>
              </a:rPr>
              <a:t>über das </a:t>
            </a:r>
            <a:r>
              <a:rPr lang="de-CH" sz="2200" b="0" dirty="0" err="1">
                <a:latin typeface="Calibri" pitchFamily="34" charset="0"/>
              </a:rPr>
              <a:t>Libinger</a:t>
            </a:r>
            <a:r>
              <a:rPr lang="de-CH" sz="2200" b="0" dirty="0">
                <a:latin typeface="Calibri" pitchFamily="34" charset="0"/>
              </a:rPr>
              <a:t>-Tal gegen Holderen und </a:t>
            </a:r>
            <a:r>
              <a:rPr lang="de-CH" sz="2200" b="0" dirty="0" err="1">
                <a:latin typeface="Calibri" pitchFamily="34" charset="0"/>
              </a:rPr>
              <a:t>Älpli</a:t>
            </a:r>
            <a:r>
              <a:rPr lang="de-CH" sz="2200" b="0" dirty="0">
                <a:latin typeface="Calibri" pitchFamily="34" charset="0"/>
              </a:rPr>
              <a:t> (Bildmitte) </a:t>
            </a:r>
            <a:r>
              <a:rPr lang="de-CH" sz="2200" b="0" dirty="0" smtClean="0">
                <a:latin typeface="Calibri" pitchFamily="34" charset="0"/>
              </a:rPr>
              <a:t>vor </a:t>
            </a:r>
            <a:r>
              <a:rPr lang="de-CH" sz="2200" b="0" dirty="0">
                <a:latin typeface="Calibri" pitchFamily="34" charset="0"/>
              </a:rPr>
              <a:t>der Kulisse das </a:t>
            </a:r>
            <a:r>
              <a:rPr lang="de-CH" sz="2200" b="0" dirty="0" smtClean="0">
                <a:latin typeface="Calibri" pitchFamily="34" charset="0"/>
              </a:rPr>
              <a:t>Alpsteins</a:t>
            </a:r>
            <a:endParaRPr lang="de-CH" sz="22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432048"/>
          </a:xfrm>
        </p:spPr>
        <p:txBody>
          <a:bodyPr/>
          <a:lstStyle/>
          <a:p>
            <a:pPr marL="0" indent="0">
              <a:buNone/>
            </a:pPr>
            <a:r>
              <a:rPr lang="de-CH" sz="2200" b="1" dirty="0">
                <a:solidFill>
                  <a:srgbClr val="FF0000"/>
                </a:solidFill>
                <a:latin typeface="Calibri" pitchFamily="34" charset="0"/>
              </a:rPr>
              <a:t>-&gt; Wir finden: diese </a:t>
            </a:r>
            <a:r>
              <a:rPr lang="de-CH" sz="2200" b="1" dirty="0" err="1">
                <a:solidFill>
                  <a:srgbClr val="FF0000"/>
                </a:solidFill>
                <a:latin typeface="Calibri" pitchFamily="34" charset="0"/>
              </a:rPr>
              <a:t>Toggenburger</a:t>
            </a:r>
            <a:r>
              <a:rPr lang="de-CH" sz="2200" b="1" dirty="0">
                <a:solidFill>
                  <a:srgbClr val="FF0000"/>
                </a:solidFill>
                <a:latin typeface="Calibri" pitchFamily="34" charset="0"/>
              </a:rPr>
              <a:t> Landschaft soll erhalten werden</a:t>
            </a:r>
            <a:r>
              <a:rPr lang="de-CH" sz="2200" b="1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endParaRPr lang="de-CH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864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200" b="0" dirty="0" err="1" smtClean="0">
                <a:latin typeface="Calibri" pitchFamily="34" charset="0"/>
              </a:rPr>
              <a:t>Chapf</a:t>
            </a:r>
            <a:r>
              <a:rPr lang="de-CH" sz="2200" b="0" dirty="0" smtClean="0">
                <a:latin typeface="Calibri" pitchFamily="34" charset="0"/>
              </a:rPr>
              <a:t> </a:t>
            </a:r>
            <a:r>
              <a:rPr lang="de-CH" sz="2200" b="0" dirty="0">
                <a:latin typeface="Calibri" pitchFamily="34" charset="0"/>
              </a:rPr>
              <a:t>und Holderen </a:t>
            </a:r>
            <a:r>
              <a:rPr lang="de-CH" sz="2200" b="0" dirty="0" smtClean="0">
                <a:latin typeface="Calibri" pitchFamily="34" charset="0"/>
              </a:rPr>
              <a:t>ob Krinau (Gemeinde Wattwil</a:t>
            </a:r>
            <a:r>
              <a:rPr lang="de-CH" sz="2200" b="0" dirty="0">
                <a:latin typeface="Calibri" pitchFamily="34" charset="0"/>
              </a:rPr>
              <a:t>)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744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486"/>
            <a:ext cx="9144000" cy="4648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507289" cy="1368152"/>
          </a:xfrm>
        </p:spPr>
        <p:txBody>
          <a:bodyPr/>
          <a:lstStyle/>
          <a:p>
            <a:r>
              <a:rPr lang="de-CH" sz="2400" b="0" dirty="0">
                <a:latin typeface="Calibri" pitchFamily="34" charset="0"/>
              </a:rPr>
              <a:t>Ökologisch wertvolle Gehölzgruppe mit Föhren u. Rottannen </a:t>
            </a:r>
            <a:br>
              <a:rPr lang="de-CH" sz="2400" b="0" dirty="0">
                <a:latin typeface="Calibri" pitchFamily="34" charset="0"/>
              </a:rPr>
            </a:br>
            <a:r>
              <a:rPr lang="de-CH" sz="2400" b="0" dirty="0">
                <a:latin typeface="Calibri" pitchFamily="34" charset="0"/>
              </a:rPr>
              <a:t>und magere Weide (am West- und Südhang der Holderen)</a:t>
            </a:r>
            <a:br>
              <a:rPr lang="de-CH" sz="2400" b="0" dirty="0">
                <a:latin typeface="Calibri" pitchFamily="34" charset="0"/>
              </a:rPr>
            </a:br>
            <a:r>
              <a:rPr lang="de-CH" sz="2400" b="0" dirty="0">
                <a:latin typeface="Calibri" pitchFamily="34" charset="0"/>
              </a:rPr>
              <a:t>-&gt; </a:t>
            </a:r>
            <a:r>
              <a:rPr lang="de-CH" sz="2400" b="0" dirty="0">
                <a:solidFill>
                  <a:srgbClr val="FF0000"/>
                </a:solidFill>
                <a:latin typeface="Calibri" pitchFamily="34" charset="0"/>
              </a:rPr>
              <a:t>Standort WKA 1 </a:t>
            </a:r>
            <a:r>
              <a:rPr lang="de-CH" sz="2400" b="0" dirty="0">
                <a:latin typeface="Calibri" pitchFamily="34" charset="0"/>
              </a:rPr>
              <a:t>(liegt auf Wiese direkt dahinter)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7596336" y="6494575"/>
            <a:ext cx="130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>
                <a:latin typeface="Calibri" pitchFamily="34" charset="0"/>
              </a:rPr>
              <a:t>Foto</a:t>
            </a:r>
            <a:r>
              <a:rPr lang="de-CH" sz="1000" dirty="0">
                <a:latin typeface="Calibri" pitchFamily="34" charset="0"/>
              </a:rPr>
              <a:t>: John </a:t>
            </a:r>
            <a:r>
              <a:rPr lang="de-CH" sz="1000" dirty="0" smtClean="0">
                <a:latin typeface="Calibri" pitchFamily="34" charset="0"/>
              </a:rPr>
              <a:t>Spillmann</a:t>
            </a:r>
            <a:endParaRPr lang="de-CH" sz="1000" dirty="0">
              <a:latin typeface="Calibri" pitchFamily="34" charset="0"/>
            </a:endParaRPr>
          </a:p>
        </p:txBody>
      </p:sp>
      <p:cxnSp>
        <p:nvCxnSpPr>
          <p:cNvPr id="8" name="Gerade Verbindung mit Pfeil 5"/>
          <p:cNvCxnSpPr>
            <a:cxnSpLocks noChangeShapeType="1"/>
          </p:cNvCxnSpPr>
          <p:nvPr/>
        </p:nvCxnSpPr>
        <p:spPr bwMode="auto">
          <a:xfrm>
            <a:off x="3639115" y="1916832"/>
            <a:ext cx="1232966" cy="1080120"/>
          </a:xfrm>
          <a:prstGeom prst="straightConnector1">
            <a:avLst/>
          </a:prstGeom>
          <a:noFill/>
          <a:ln w="1270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472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 St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Std</Template>
  <TotalTime>0</TotalTime>
  <Words>417</Words>
  <Application>Microsoft Office PowerPoint</Application>
  <PresentationFormat>Bildschirmpräsentation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Präsentationsvorlage Std</vt:lpstr>
      <vt:lpstr>Windkraftanlagen  auf dem Älpli Krinau? </vt:lpstr>
      <vt:lpstr>Zerstörung unserer Heimat</vt:lpstr>
      <vt:lpstr>Schädliche Auswirkungen auf Gesundheit und Lebensqualität</vt:lpstr>
      <vt:lpstr>Schädlich für die Natur</vt:lpstr>
      <vt:lpstr>Eingriff in die Landschaft durch Bau</vt:lpstr>
      <vt:lpstr>Zum Tweralp-Hörnlibergland</vt:lpstr>
      <vt:lpstr>Blick vom Schnebelhorn über das Libinger-Tal gegen Holderen und Älpli (Bildmitte) vor der Kulisse das Alpsteins</vt:lpstr>
      <vt:lpstr>Chapf und Holderen ob Krinau (Gemeinde Wattwil)</vt:lpstr>
      <vt:lpstr>Ökologisch wertvolle Gehölzgruppe mit Föhren u. Rottannen  und magere Weide (am West- und Südhang der Holderen) -&gt; Standort WKA 1 (liegt auf Wiese direkt dahinter)</vt:lpstr>
      <vt:lpstr>Markante Hügelkuppe des Unteren Älpli</vt:lpstr>
      <vt:lpstr>PowerPoint-Präsentation</vt:lpstr>
      <vt:lpstr>Standort WKA 2</vt:lpstr>
      <vt:lpstr>Blick vom Unteren Älpli gegen Standort WKA 3 (Oberes Älpli)</vt:lpstr>
      <vt:lpstr>Bergschlipfgebiet Oberes Älpli (botanisch und geologisch sehr wertvoll!)</vt:lpstr>
      <vt:lpstr>PowerPoint-Präsentation</vt:lpstr>
      <vt:lpstr>Blick vom Bergschlipf-Gebiet (Oberes Älpli) gegen Standort WKA 3 (grüne Wiese rechts)</vt:lpstr>
      <vt:lpstr>PowerPoint-Präsentation</vt:lpstr>
      <vt:lpstr>Umfassende Interessensabwägung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geplanten Windkraftwerke  in der Linthebene</dc:title>
  <dc:creator>Admin</dc:creator>
  <cp:lastModifiedBy>Admin</cp:lastModifiedBy>
  <cp:revision>291</cp:revision>
  <cp:lastPrinted>2017-12-12T21:08:52Z</cp:lastPrinted>
  <dcterms:created xsi:type="dcterms:W3CDTF">2017-12-13T17:07:46Z</dcterms:created>
  <dcterms:modified xsi:type="dcterms:W3CDTF">2018-07-05T19:38:22Z</dcterms:modified>
</cp:coreProperties>
</file>